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7" r:id="rId5"/>
  </p:sldMasterIdLst>
  <p:notesMasterIdLst>
    <p:notesMasterId r:id="rId46"/>
  </p:notesMasterIdLst>
  <p:sldIdLst>
    <p:sldId id="257" r:id="rId6"/>
    <p:sldId id="260" r:id="rId7"/>
    <p:sldId id="2141411532" r:id="rId8"/>
    <p:sldId id="2141411536" r:id="rId9"/>
    <p:sldId id="2141411533" r:id="rId10"/>
    <p:sldId id="2141411537" r:id="rId11"/>
    <p:sldId id="1980" r:id="rId12"/>
    <p:sldId id="2141411535" r:id="rId13"/>
    <p:sldId id="1938" r:id="rId14"/>
    <p:sldId id="2141411524" r:id="rId15"/>
    <p:sldId id="2141411525" r:id="rId16"/>
    <p:sldId id="2141411526" r:id="rId17"/>
    <p:sldId id="2141411527" r:id="rId18"/>
    <p:sldId id="2141411529" r:id="rId19"/>
    <p:sldId id="2141411530" r:id="rId20"/>
    <p:sldId id="2141411531" r:id="rId21"/>
    <p:sldId id="2141411528" r:id="rId22"/>
    <p:sldId id="1977" r:id="rId23"/>
    <p:sldId id="1953" r:id="rId24"/>
    <p:sldId id="1954" r:id="rId25"/>
    <p:sldId id="1968" r:id="rId26"/>
    <p:sldId id="2141411521" r:id="rId27"/>
    <p:sldId id="2141411538" r:id="rId28"/>
    <p:sldId id="2141411539" r:id="rId29"/>
    <p:sldId id="2141411540" r:id="rId30"/>
    <p:sldId id="2141411541" r:id="rId31"/>
    <p:sldId id="279" r:id="rId32"/>
    <p:sldId id="2141411545" r:id="rId33"/>
    <p:sldId id="2141411544" r:id="rId34"/>
    <p:sldId id="2141411543" r:id="rId35"/>
    <p:sldId id="280" r:id="rId36"/>
    <p:sldId id="281" r:id="rId37"/>
    <p:sldId id="2141411547" r:id="rId38"/>
    <p:sldId id="2141411548" r:id="rId39"/>
    <p:sldId id="2141411542" r:id="rId40"/>
    <p:sldId id="2141411549" r:id="rId41"/>
    <p:sldId id="2141411546" r:id="rId42"/>
    <p:sldId id="282" r:id="rId43"/>
    <p:sldId id="283" r:id="rId44"/>
    <p:sldId id="26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Segoe Light" panose="020B0604020202020204" charset="0"/>
      <p:regular r:id="rId61"/>
      <p: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Light" panose="020B0502040204020203" pitchFamily="34" charset="0"/>
      <p:regular r:id="rId67"/>
      <p:italic r:id="rId68"/>
    </p:embeddedFont>
    <p:embeddedFont>
      <p:font typeface="Tw Cen MT" panose="020B0602020104020603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2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501850-4659-4549-8361-17037DC569C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6D3931-E8BB-49E3-8742-DF60968D869E}">
      <dgm:prSet/>
      <dgm:spPr/>
      <dgm:t>
        <a:bodyPr/>
        <a:lstStyle/>
        <a:p>
          <a:r>
            <a:rPr lang="en-GB"/>
            <a:t>Succinct</a:t>
          </a:r>
          <a:endParaRPr lang="en-US"/>
        </a:p>
      </dgm:t>
    </dgm:pt>
    <dgm:pt modelId="{424F3658-A02D-49AE-AA4D-EDEFD9B9854F}" type="parTrans" cxnId="{939F4E1A-9298-46DC-9B8D-B41DA3084994}">
      <dgm:prSet/>
      <dgm:spPr/>
      <dgm:t>
        <a:bodyPr/>
        <a:lstStyle/>
        <a:p>
          <a:endParaRPr lang="en-US"/>
        </a:p>
      </dgm:t>
    </dgm:pt>
    <dgm:pt modelId="{12939E05-FBAE-499F-A6DB-B9B745FFC3F8}" type="sibTrans" cxnId="{939F4E1A-9298-46DC-9B8D-B41DA3084994}">
      <dgm:prSet/>
      <dgm:spPr/>
      <dgm:t>
        <a:bodyPr/>
        <a:lstStyle/>
        <a:p>
          <a:endParaRPr lang="en-US"/>
        </a:p>
      </dgm:t>
    </dgm:pt>
    <dgm:pt modelId="{7739FAEA-91F9-49C1-A29A-0512DFA6B73E}">
      <dgm:prSet/>
      <dgm:spPr/>
      <dgm:t>
        <a:bodyPr/>
        <a:lstStyle/>
        <a:p>
          <a:r>
            <a:rPr lang="en-GB"/>
            <a:t>Robust </a:t>
          </a:r>
          <a:endParaRPr lang="en-US"/>
        </a:p>
      </dgm:t>
    </dgm:pt>
    <dgm:pt modelId="{FF8B6431-8B00-469F-A20A-D928C0A97FDD}" type="parTrans" cxnId="{2EB7A67B-A9A0-4F5B-A153-2C2171839BA7}">
      <dgm:prSet/>
      <dgm:spPr/>
      <dgm:t>
        <a:bodyPr/>
        <a:lstStyle/>
        <a:p>
          <a:endParaRPr lang="en-US"/>
        </a:p>
      </dgm:t>
    </dgm:pt>
    <dgm:pt modelId="{ACCDB07B-562F-4520-9FC4-A6B1E5DED5BC}" type="sibTrans" cxnId="{2EB7A67B-A9A0-4F5B-A153-2C2171839BA7}">
      <dgm:prSet/>
      <dgm:spPr/>
      <dgm:t>
        <a:bodyPr/>
        <a:lstStyle/>
        <a:p>
          <a:endParaRPr lang="en-US"/>
        </a:p>
      </dgm:t>
    </dgm:pt>
    <dgm:pt modelId="{325C5C6F-9D53-4CF0-8667-77C0DBECDD6C}">
      <dgm:prSet/>
      <dgm:spPr/>
      <dgm:t>
        <a:bodyPr/>
        <a:lstStyle/>
        <a:p>
          <a:r>
            <a:rPr lang="en-GB"/>
            <a:t>Performant</a:t>
          </a:r>
          <a:endParaRPr lang="en-US"/>
        </a:p>
      </dgm:t>
    </dgm:pt>
    <dgm:pt modelId="{7350E16D-2120-4816-9E8B-C7ABCDB8C1EA}" type="parTrans" cxnId="{07601B10-31B0-4B9E-826B-27789D907ED2}">
      <dgm:prSet/>
      <dgm:spPr/>
      <dgm:t>
        <a:bodyPr/>
        <a:lstStyle/>
        <a:p>
          <a:endParaRPr lang="en-US"/>
        </a:p>
      </dgm:t>
    </dgm:pt>
    <dgm:pt modelId="{BE2DD469-BFC8-4F14-B95C-1B5C1C46FFE8}" type="sibTrans" cxnId="{07601B10-31B0-4B9E-826B-27789D907ED2}">
      <dgm:prSet/>
      <dgm:spPr/>
      <dgm:t>
        <a:bodyPr/>
        <a:lstStyle/>
        <a:p>
          <a:endParaRPr lang="en-US"/>
        </a:p>
      </dgm:t>
    </dgm:pt>
    <dgm:pt modelId="{28AD5071-989B-400B-9105-494355EF76A1}" type="pres">
      <dgm:prSet presAssocID="{0A501850-4659-4549-8361-17037DC569CC}" presName="vert0" presStyleCnt="0">
        <dgm:presLayoutVars>
          <dgm:dir/>
          <dgm:animOne val="branch"/>
          <dgm:animLvl val="lvl"/>
        </dgm:presLayoutVars>
      </dgm:prSet>
      <dgm:spPr/>
    </dgm:pt>
    <dgm:pt modelId="{16320DB4-0B2F-4376-AEDE-E6CF54BC0624}" type="pres">
      <dgm:prSet presAssocID="{546D3931-E8BB-49E3-8742-DF60968D869E}" presName="thickLine" presStyleLbl="alignNode1" presStyleIdx="0" presStyleCnt="3"/>
      <dgm:spPr/>
    </dgm:pt>
    <dgm:pt modelId="{B5860BE9-94EF-44B3-A458-55272F69730E}" type="pres">
      <dgm:prSet presAssocID="{546D3931-E8BB-49E3-8742-DF60968D869E}" presName="horz1" presStyleCnt="0"/>
      <dgm:spPr/>
    </dgm:pt>
    <dgm:pt modelId="{44AA1A61-6737-42C7-8F75-D52855C2A2D8}" type="pres">
      <dgm:prSet presAssocID="{546D3931-E8BB-49E3-8742-DF60968D869E}" presName="tx1" presStyleLbl="revTx" presStyleIdx="0" presStyleCnt="3"/>
      <dgm:spPr/>
    </dgm:pt>
    <dgm:pt modelId="{1B10EE43-8C3E-4828-A35C-D85054B40FDE}" type="pres">
      <dgm:prSet presAssocID="{546D3931-E8BB-49E3-8742-DF60968D869E}" presName="vert1" presStyleCnt="0"/>
      <dgm:spPr/>
    </dgm:pt>
    <dgm:pt modelId="{7BCE58D2-CC0C-4966-9CF7-9BF72E8497BF}" type="pres">
      <dgm:prSet presAssocID="{7739FAEA-91F9-49C1-A29A-0512DFA6B73E}" presName="thickLine" presStyleLbl="alignNode1" presStyleIdx="1" presStyleCnt="3"/>
      <dgm:spPr/>
    </dgm:pt>
    <dgm:pt modelId="{3F395F76-3C04-483C-A7E2-39851A1EE085}" type="pres">
      <dgm:prSet presAssocID="{7739FAEA-91F9-49C1-A29A-0512DFA6B73E}" presName="horz1" presStyleCnt="0"/>
      <dgm:spPr/>
    </dgm:pt>
    <dgm:pt modelId="{9B7C6768-9CEF-4C8A-AAED-D2CD512293D4}" type="pres">
      <dgm:prSet presAssocID="{7739FAEA-91F9-49C1-A29A-0512DFA6B73E}" presName="tx1" presStyleLbl="revTx" presStyleIdx="1" presStyleCnt="3"/>
      <dgm:spPr/>
    </dgm:pt>
    <dgm:pt modelId="{66D16629-54E9-477F-AEC3-236C56A61D61}" type="pres">
      <dgm:prSet presAssocID="{7739FAEA-91F9-49C1-A29A-0512DFA6B73E}" presName="vert1" presStyleCnt="0"/>
      <dgm:spPr/>
    </dgm:pt>
    <dgm:pt modelId="{510C78AA-495B-4391-9A8D-B0B254B7A947}" type="pres">
      <dgm:prSet presAssocID="{325C5C6F-9D53-4CF0-8667-77C0DBECDD6C}" presName="thickLine" presStyleLbl="alignNode1" presStyleIdx="2" presStyleCnt="3"/>
      <dgm:spPr/>
    </dgm:pt>
    <dgm:pt modelId="{AF156932-2393-4044-BA39-C0C0F7F41447}" type="pres">
      <dgm:prSet presAssocID="{325C5C6F-9D53-4CF0-8667-77C0DBECDD6C}" presName="horz1" presStyleCnt="0"/>
      <dgm:spPr/>
    </dgm:pt>
    <dgm:pt modelId="{8DF5A97B-00B7-437F-93AD-82BB8DFBF29A}" type="pres">
      <dgm:prSet presAssocID="{325C5C6F-9D53-4CF0-8667-77C0DBECDD6C}" presName="tx1" presStyleLbl="revTx" presStyleIdx="2" presStyleCnt="3"/>
      <dgm:spPr/>
    </dgm:pt>
    <dgm:pt modelId="{CD0ABAA8-B97A-4A95-8940-A80D9405225A}" type="pres">
      <dgm:prSet presAssocID="{325C5C6F-9D53-4CF0-8667-77C0DBECDD6C}" presName="vert1" presStyleCnt="0"/>
      <dgm:spPr/>
    </dgm:pt>
  </dgm:ptLst>
  <dgm:cxnLst>
    <dgm:cxn modelId="{07601B10-31B0-4B9E-826B-27789D907ED2}" srcId="{0A501850-4659-4549-8361-17037DC569CC}" destId="{325C5C6F-9D53-4CF0-8667-77C0DBECDD6C}" srcOrd="2" destOrd="0" parTransId="{7350E16D-2120-4816-9E8B-C7ABCDB8C1EA}" sibTransId="{BE2DD469-BFC8-4F14-B95C-1B5C1C46FFE8}"/>
    <dgm:cxn modelId="{939F4E1A-9298-46DC-9B8D-B41DA3084994}" srcId="{0A501850-4659-4549-8361-17037DC569CC}" destId="{546D3931-E8BB-49E3-8742-DF60968D869E}" srcOrd="0" destOrd="0" parTransId="{424F3658-A02D-49AE-AA4D-EDEFD9B9854F}" sibTransId="{12939E05-FBAE-499F-A6DB-B9B745FFC3F8}"/>
    <dgm:cxn modelId="{3259583D-38E0-4DE6-ABB9-9FB68EEE3371}" type="presOf" srcId="{0A501850-4659-4549-8361-17037DC569CC}" destId="{28AD5071-989B-400B-9105-494355EF76A1}" srcOrd="0" destOrd="0" presId="urn:microsoft.com/office/officeart/2008/layout/LinedList"/>
    <dgm:cxn modelId="{93EDF043-8A05-4033-A88A-3B967B3B2F06}" type="presOf" srcId="{7739FAEA-91F9-49C1-A29A-0512DFA6B73E}" destId="{9B7C6768-9CEF-4C8A-AAED-D2CD512293D4}" srcOrd="0" destOrd="0" presId="urn:microsoft.com/office/officeart/2008/layout/LinedList"/>
    <dgm:cxn modelId="{4E027F47-485E-412C-A33F-97230CE3C44F}" type="presOf" srcId="{546D3931-E8BB-49E3-8742-DF60968D869E}" destId="{44AA1A61-6737-42C7-8F75-D52855C2A2D8}" srcOrd="0" destOrd="0" presId="urn:microsoft.com/office/officeart/2008/layout/LinedList"/>
    <dgm:cxn modelId="{2EB7A67B-A9A0-4F5B-A153-2C2171839BA7}" srcId="{0A501850-4659-4549-8361-17037DC569CC}" destId="{7739FAEA-91F9-49C1-A29A-0512DFA6B73E}" srcOrd="1" destOrd="0" parTransId="{FF8B6431-8B00-469F-A20A-D928C0A97FDD}" sibTransId="{ACCDB07B-562F-4520-9FC4-A6B1E5DED5BC}"/>
    <dgm:cxn modelId="{F96945A2-9E0B-4E5A-93B4-B97506EFCD77}" type="presOf" srcId="{325C5C6F-9D53-4CF0-8667-77C0DBECDD6C}" destId="{8DF5A97B-00B7-437F-93AD-82BB8DFBF29A}" srcOrd="0" destOrd="0" presId="urn:microsoft.com/office/officeart/2008/layout/LinedList"/>
    <dgm:cxn modelId="{0AB68353-5454-467C-80F9-7C2B807E8E6B}" type="presParOf" srcId="{28AD5071-989B-400B-9105-494355EF76A1}" destId="{16320DB4-0B2F-4376-AEDE-E6CF54BC0624}" srcOrd="0" destOrd="0" presId="urn:microsoft.com/office/officeart/2008/layout/LinedList"/>
    <dgm:cxn modelId="{1D406E52-B4A0-4D0E-8F4A-2325796AA41A}" type="presParOf" srcId="{28AD5071-989B-400B-9105-494355EF76A1}" destId="{B5860BE9-94EF-44B3-A458-55272F69730E}" srcOrd="1" destOrd="0" presId="urn:microsoft.com/office/officeart/2008/layout/LinedList"/>
    <dgm:cxn modelId="{062FA00B-3541-40CD-A284-60F0064DA0FB}" type="presParOf" srcId="{B5860BE9-94EF-44B3-A458-55272F69730E}" destId="{44AA1A61-6737-42C7-8F75-D52855C2A2D8}" srcOrd="0" destOrd="0" presId="urn:microsoft.com/office/officeart/2008/layout/LinedList"/>
    <dgm:cxn modelId="{9A1D5522-636E-4EBE-A7C3-7AC6BC850C0E}" type="presParOf" srcId="{B5860BE9-94EF-44B3-A458-55272F69730E}" destId="{1B10EE43-8C3E-4828-A35C-D85054B40FDE}" srcOrd="1" destOrd="0" presId="urn:microsoft.com/office/officeart/2008/layout/LinedList"/>
    <dgm:cxn modelId="{CF0138D7-AA97-410F-9959-DB6BFEDAB692}" type="presParOf" srcId="{28AD5071-989B-400B-9105-494355EF76A1}" destId="{7BCE58D2-CC0C-4966-9CF7-9BF72E8497BF}" srcOrd="2" destOrd="0" presId="urn:microsoft.com/office/officeart/2008/layout/LinedList"/>
    <dgm:cxn modelId="{12868A6D-613D-4F7D-8758-4FD28DAB7FEC}" type="presParOf" srcId="{28AD5071-989B-400B-9105-494355EF76A1}" destId="{3F395F76-3C04-483C-A7E2-39851A1EE085}" srcOrd="3" destOrd="0" presId="urn:microsoft.com/office/officeart/2008/layout/LinedList"/>
    <dgm:cxn modelId="{B7700513-B451-4E56-BFFF-D50FCE95F566}" type="presParOf" srcId="{3F395F76-3C04-483C-A7E2-39851A1EE085}" destId="{9B7C6768-9CEF-4C8A-AAED-D2CD512293D4}" srcOrd="0" destOrd="0" presId="urn:microsoft.com/office/officeart/2008/layout/LinedList"/>
    <dgm:cxn modelId="{BEF35CD5-03EA-46C4-88CC-21ACBE40CAEB}" type="presParOf" srcId="{3F395F76-3C04-483C-A7E2-39851A1EE085}" destId="{66D16629-54E9-477F-AEC3-236C56A61D61}" srcOrd="1" destOrd="0" presId="urn:microsoft.com/office/officeart/2008/layout/LinedList"/>
    <dgm:cxn modelId="{075E7067-1724-4FD0-84EC-D84E001780F5}" type="presParOf" srcId="{28AD5071-989B-400B-9105-494355EF76A1}" destId="{510C78AA-495B-4391-9A8D-B0B254B7A947}" srcOrd="4" destOrd="0" presId="urn:microsoft.com/office/officeart/2008/layout/LinedList"/>
    <dgm:cxn modelId="{16C2C32A-3077-458D-AE5C-963C3CBCB0EC}" type="presParOf" srcId="{28AD5071-989B-400B-9105-494355EF76A1}" destId="{AF156932-2393-4044-BA39-C0C0F7F41447}" srcOrd="5" destOrd="0" presId="urn:microsoft.com/office/officeart/2008/layout/LinedList"/>
    <dgm:cxn modelId="{81B6BE64-26BF-43E9-8B22-FE8694CAF83D}" type="presParOf" srcId="{AF156932-2393-4044-BA39-C0C0F7F41447}" destId="{8DF5A97B-00B7-437F-93AD-82BB8DFBF29A}" srcOrd="0" destOrd="0" presId="urn:microsoft.com/office/officeart/2008/layout/LinedList"/>
    <dgm:cxn modelId="{9D56F487-DAAD-4920-B4B2-C3844643F9C6}" type="presParOf" srcId="{AF156932-2393-4044-BA39-C0C0F7F41447}" destId="{CD0ABAA8-B97A-4A95-8940-A80D940522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20DB4-0B2F-4376-AEDE-E6CF54BC0624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A1A61-6737-42C7-8F75-D52855C2A2D8}">
      <dsp:nvSpPr>
        <dsp:cNvPr id="0" name=""/>
        <dsp:cNvSpPr/>
      </dsp:nvSpPr>
      <dsp:spPr>
        <a:xfrm>
          <a:off x="0" y="2687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Succinct</a:t>
          </a:r>
          <a:endParaRPr lang="en-US" sz="6500" kern="1200"/>
        </a:p>
      </dsp:txBody>
      <dsp:txXfrm>
        <a:off x="0" y="2687"/>
        <a:ext cx="6263640" cy="1833104"/>
      </dsp:txXfrm>
    </dsp:sp>
    <dsp:sp modelId="{7BCE58D2-CC0C-4966-9CF7-9BF72E8497BF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accent2">
              <a:hueOff val="24425"/>
              <a:satOff val="10485"/>
              <a:lumOff val="-294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C6768-9CEF-4C8A-AAED-D2CD512293D4}">
      <dsp:nvSpPr>
        <dsp:cNvPr id="0" name=""/>
        <dsp:cNvSpPr/>
      </dsp:nvSpPr>
      <dsp:spPr>
        <a:xfrm>
          <a:off x="0" y="1835791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Robust </a:t>
          </a:r>
          <a:endParaRPr lang="en-US" sz="6500" kern="1200"/>
        </a:p>
      </dsp:txBody>
      <dsp:txXfrm>
        <a:off x="0" y="1835791"/>
        <a:ext cx="6263640" cy="1833104"/>
      </dsp:txXfrm>
    </dsp:sp>
    <dsp:sp modelId="{510C78AA-495B-4391-9A8D-B0B254B7A947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accent2">
              <a:hueOff val="48851"/>
              <a:satOff val="20970"/>
              <a:lumOff val="-588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5A97B-00B7-437F-93AD-82BB8DFBF29A}">
      <dsp:nvSpPr>
        <dsp:cNvPr id="0" name=""/>
        <dsp:cNvSpPr/>
      </dsp:nvSpPr>
      <dsp:spPr>
        <a:xfrm>
          <a:off x="0" y="3668896"/>
          <a:ext cx="6263640" cy="1833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Performant</a:t>
          </a:r>
          <a:endParaRPr lang="en-US" sz="6500" kern="1200"/>
        </a:p>
      </dsp:txBody>
      <dsp:txXfrm>
        <a:off x="0" y="3668896"/>
        <a:ext cx="6263640" cy="183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680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224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006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 i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WebSharper also includes an excellent JavaScript compiler for F#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70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300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NOTE: other excellent full-stack options exist, including “</a:t>
            </a:r>
            <a:r>
              <a:rPr lang="en-GB" sz="90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WebSharper</a:t>
            </a:r>
            <a:r>
              <a:rPr lang="en-GB" sz="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2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53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17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1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0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42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31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9867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81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38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1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78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3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27644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1657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861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3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812802" y="6248216"/>
            <a:ext cx="7228111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1272223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fld id="{8BAA82A5-D41F-40B6-864A-06BCCF57D3E7}" type="slidenum">
              <a:rPr lang="en-GB" sz="1867" smtClean="0">
                <a:solidFill>
                  <a:srgbClr val="505050"/>
                </a:solidFill>
              </a:rPr>
              <a:pPr defTabSz="914462"/>
              <a:t>‹#›</a:t>
            </a:fld>
            <a:endParaRPr lang="en-GB" sz="1867">
              <a:solidFill>
                <a:srgbClr val="50505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8128000" y="6248411"/>
            <a:ext cx="3556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62"/>
            <a:endParaRPr lang="en-GB" sz="1867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95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418" y="1773239"/>
            <a:ext cx="10943167" cy="2125661"/>
          </a:xfrm>
        </p:spPr>
        <p:txBody>
          <a:bodyPr>
            <a:normAutofit/>
          </a:bodyPr>
          <a:lstStyle>
            <a:lvl1pPr marL="0" indent="0">
              <a:buNone/>
              <a:defRPr lang="en-US" sz="12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4006850"/>
            <a:ext cx="10943167" cy="574279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46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6034975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8476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487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4029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785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14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592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44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1600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05753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6" r:id="rId8"/>
    <p:sldLayoutId id="2147483727" r:id="rId9"/>
    <p:sldLayoutId id="2147483728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interactiv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Relationship Id="rId5" Type="http://schemas.openxmlformats.org/officeDocument/2006/relationships/hyperlink" Target="http://www.dot.net/ml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whats-new-in-fsharp-6/#thanks-and-acknowledgmen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t.net/fshar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F#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 Syme |&gt; @dsymetweets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2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6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268086" y="2766218"/>
            <a:ext cx="127281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AI/ML/data-science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1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succinct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0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-154354" y="2766218"/>
            <a:ext cx="1250070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performant</a:t>
            </a: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1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is good for </a:t>
            </a: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8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get started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406CD-F8A7-4797-8DCA-71ABC2DE1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-lang F#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838200" y="3722032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F# tools are part of the .NET SDK, available </a:t>
            </a:r>
            <a:r>
              <a:rPr kumimoji="0" lang="en-GB" sz="3600" b="0" i="0" u="sng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everywhere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943573-C4C0-4430-AAC6-631EE4E1D805}"/>
              </a:ext>
            </a:extLst>
          </p:cNvPr>
          <p:cNvGrpSpPr/>
          <p:nvPr/>
        </p:nvGrpSpPr>
        <p:grpSpPr>
          <a:xfrm>
            <a:off x="8343676" y="3722032"/>
            <a:ext cx="2067359" cy="2556383"/>
            <a:chOff x="8020947" y="2393302"/>
            <a:chExt cx="2067359" cy="255638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52E979FA-A7CB-4BBB-80BF-9F57AB38E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8020948" y="2393302"/>
              <a:ext cx="2067358" cy="207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A84DA3-E305-4178-AEAE-B4E0352554E4}"/>
                </a:ext>
              </a:extLst>
            </p:cNvPr>
            <p:cNvSpPr txBox="1"/>
            <p:nvPr/>
          </p:nvSpPr>
          <p:spPr>
            <a:xfrm>
              <a:off x="8020947" y="4580353"/>
              <a:ext cx="2067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www.dot.net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backend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202BD-8F30-4F5E-9B28-53570B59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"giraffe-template::*"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91B883-DC50-4480-A9FF-239D8546BED4}"/>
              </a:ext>
            </a:extLst>
          </p:cNvPr>
          <p:cNvGrpSpPr/>
          <p:nvPr/>
        </p:nvGrpSpPr>
        <p:grpSpPr>
          <a:xfrm>
            <a:off x="7982362" y="2821540"/>
            <a:ext cx="3168154" cy="3039383"/>
            <a:chOff x="7744157" y="2476500"/>
            <a:chExt cx="3168154" cy="3039383"/>
          </a:xfrm>
        </p:grpSpPr>
        <p:pic>
          <p:nvPicPr>
            <p:cNvPr id="1031" name="Picture 7" descr="Giraffe">
              <a:extLst>
                <a:ext uri="{FF2B5EF4-FFF2-40B4-BE49-F238E27FC236}">
                  <a16:creationId xmlns:a16="http://schemas.microsoft.com/office/drawing/2014/main" id="{389D1A02-0007-494B-A977-584A7F3F1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5734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43BAE7-1749-4F68-9F79-221E6112CA65}"/>
                </a:ext>
              </a:extLst>
            </p:cNvPr>
            <p:cNvSpPr/>
            <p:nvPr/>
          </p:nvSpPr>
          <p:spPr>
            <a:xfrm>
              <a:off x="7744157" y="4346332"/>
              <a:ext cx="316815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functional ASP.NET Core micro web framework for building rich web applications.</a:t>
              </a: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24292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github.com/giraffe-</a:t>
              </a:r>
              <a:r>
                <a:rPr kumimoji="0" lang="en-GB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fsharp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/>
                </a:rPr>
                <a:t>/Giraffe</a:t>
              </a: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A698AF3-2EBC-4408-82A2-DBC0134C60EB}"/>
              </a:ext>
            </a:extLst>
          </p:cNvPr>
          <p:cNvSpPr/>
          <p:nvPr/>
        </p:nvSpPr>
        <p:spPr bwMode="auto">
          <a:xfrm>
            <a:off x="838200" y="3932137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perf, functional  server-side programming</a:t>
            </a:r>
            <a:endParaRPr kumimoji="0" lang="en-GB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pandemic, two language versions</a:t>
            </a:r>
          </a:p>
          <a:p>
            <a:r>
              <a:rPr lang="en-US" dirty="0"/>
              <a:t>Changes in how we talk about F#</a:t>
            </a:r>
          </a:p>
          <a:p>
            <a:r>
              <a:rPr lang="en-US" dirty="0"/>
              <a:t>Walk through F# 5 and F# 6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web frontend (JavaScript)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FCDE-53A7-418E-8F5F-376BB6FB0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"</a:t>
            </a:r>
            <a:r>
              <a:rPr lang="en-GB" sz="2800" err="1">
                <a:latin typeface="Consolas" panose="020B0609020204030204" pitchFamily="49" charset="0"/>
              </a:rPr>
              <a:t>Fable.Template</a:t>
            </a:r>
            <a:r>
              <a:rPr lang="en-GB" sz="2800">
                <a:latin typeface="Consolas" panose="020B0609020204030204" pitchFamily="49" charset="0"/>
              </a:rPr>
              <a:t>::*"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FCFEE89-A466-4A8A-B72C-13EF6C5010A6}"/>
              </a:ext>
            </a:extLst>
          </p:cNvPr>
          <p:cNvSpPr/>
          <p:nvPr/>
        </p:nvSpPr>
        <p:spPr bwMode="auto">
          <a:xfrm>
            <a:off x="838200" y="4186271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 F# as a JavaScript language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93" y="4001294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3FE7C-2EE5-43C9-BA3C-2336C38725B1}"/>
              </a:ext>
            </a:extLst>
          </p:cNvPr>
          <p:cNvSpPr txBox="1"/>
          <p:nvPr/>
        </p:nvSpPr>
        <p:spPr>
          <a:xfrm>
            <a:off x="8314321" y="5724630"/>
            <a:ext cx="1956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fable.io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302ADD-32C5-4E9D-981C-8403D83A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18" y="2962031"/>
            <a:ext cx="1445846" cy="14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029C6E-4CE3-4FBA-9F2D-97F2A18DEDED}"/>
              </a:ext>
            </a:extLst>
          </p:cNvPr>
          <p:cNvSpPr txBox="1"/>
          <p:nvPr/>
        </p:nvSpPr>
        <p:spPr>
          <a:xfrm>
            <a:off x="10028066" y="4238600"/>
            <a:ext cx="1956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websharper.com</a:t>
            </a:r>
          </a:p>
        </p:txBody>
      </p:sp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/>
              <a:t>F# for the full stack with SAFE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77ED8F-3735-447C-B060-3AEB46F8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>
                <a:latin typeface="Consolas" panose="020B0609020204030204" pitchFamily="49" charset="0"/>
              </a:rPr>
              <a:t>dotnet new -</a:t>
            </a:r>
            <a:r>
              <a:rPr lang="en-GB" sz="2800" err="1">
                <a:latin typeface="Consolas" panose="020B0609020204030204" pitchFamily="49" charset="0"/>
              </a:rPr>
              <a:t>i</a:t>
            </a:r>
            <a:r>
              <a:rPr lang="en-GB" sz="2800">
                <a:latin typeface="Consolas" panose="020B0609020204030204" pitchFamily="49" charset="0"/>
              </a:rPr>
              <a:t> </a:t>
            </a:r>
            <a:r>
              <a:rPr lang="en-GB" sz="2800" err="1">
                <a:latin typeface="Consolas" panose="020B0609020204030204" pitchFamily="49" charset="0"/>
              </a:rPr>
              <a:t>SAFE.Template</a:t>
            </a:r>
            <a:br>
              <a:rPr lang="en-GB" sz="2800">
                <a:latin typeface="Consolas" panose="020B0609020204030204" pitchFamily="49" charset="0"/>
              </a:rPr>
            </a:b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D047D3-E56E-409F-BEC2-11C2C0DFCA68}"/>
              </a:ext>
            </a:extLst>
          </p:cNvPr>
          <p:cNvGrpSpPr/>
          <p:nvPr/>
        </p:nvGrpSpPr>
        <p:grpSpPr>
          <a:xfrm>
            <a:off x="588733" y="4462199"/>
            <a:ext cx="11321895" cy="1714764"/>
            <a:chOff x="1003692" y="4462199"/>
            <a:chExt cx="11321895" cy="17147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557AC33-71F3-46F7-AD3E-12FCCAA44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316" y="4793388"/>
              <a:ext cx="1565542" cy="1154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7" descr="Giraffe">
              <a:extLst>
                <a:ext uri="{FF2B5EF4-FFF2-40B4-BE49-F238E27FC236}">
                  <a16:creationId xmlns:a16="http://schemas.microsoft.com/office/drawing/2014/main" id="{9CD680AA-E443-486C-98A7-CB0C38E7B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300" y="4571256"/>
              <a:ext cx="1483754" cy="148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F3A90D-DD02-41F4-9775-E7363BB093F2}"/>
                </a:ext>
              </a:extLst>
            </p:cNvPr>
            <p:cNvSpPr txBox="1"/>
            <p:nvPr/>
          </p:nvSpPr>
          <p:spPr>
            <a:xfrm>
              <a:off x="8952402" y="487233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DBE68-B0C0-4757-8448-9AEC5D6811FB}"/>
                </a:ext>
              </a:extLst>
            </p:cNvPr>
            <p:cNvSpPr txBox="1"/>
            <p:nvPr/>
          </p:nvSpPr>
          <p:spPr>
            <a:xfrm>
              <a:off x="402111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176F4B68-2D3A-4FB3-AAB6-0AC83CDE6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92" y="4462199"/>
              <a:ext cx="2543175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4DB21D-C593-4D75-A016-69F6615D5FA9}"/>
                </a:ext>
              </a:extLst>
            </p:cNvPr>
            <p:cNvSpPr txBox="1"/>
            <p:nvPr/>
          </p:nvSpPr>
          <p:spPr>
            <a:xfrm>
              <a:off x="6448265" y="4884403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30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pic>
          <p:nvPicPr>
            <p:cNvPr id="1026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F4F23AB8-6D33-491F-9B35-2F16BE9E6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822" y="4525696"/>
              <a:ext cx="3127765" cy="16512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02F3-77DB-4EBB-BB5E-749721E2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F# for data science &amp; ML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76D2013-9B73-4E75-9971-4261C376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732" y="1537168"/>
            <a:ext cx="7109361" cy="4351338"/>
          </a:xfrm>
        </p:spPr>
        <p:txBody>
          <a:bodyPr>
            <a:normAutofit/>
          </a:bodyPr>
          <a:lstStyle/>
          <a:p>
            <a:r>
              <a:rPr lang="nn-NO" sz="2400"/>
              <a:t>#r "nuget:Microsoft.ML,1.4.0"</a:t>
            </a:r>
          </a:p>
          <a:p>
            <a:r>
              <a:rPr lang="nn-NO" sz="2400"/>
              <a:t>#r "nuget:Microsoft.ML.AutoML,0.16.0"</a:t>
            </a:r>
            <a:endParaRPr lang="en-US" sz="240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3B3F87B-E6DE-4462-8D22-FCAEC11C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3" y="1537168"/>
            <a:ext cx="4359319" cy="478050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A782A-66A2-48DC-B5EA-B832586BA87F}"/>
              </a:ext>
            </a:extLst>
          </p:cNvPr>
          <p:cNvSpPr txBox="1"/>
          <p:nvPr/>
        </p:nvSpPr>
        <p:spPr>
          <a:xfrm>
            <a:off x="1139736" y="6412151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github.com/dotnet/interactive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F8F67C2C-3E58-4E18-AAE9-C61E8983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732" y="2888677"/>
            <a:ext cx="6075853" cy="342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EE413F-0FA4-4FA7-A00F-E5DC1E61DC2B}"/>
              </a:ext>
            </a:extLst>
          </p:cNvPr>
          <p:cNvSpPr txBox="1"/>
          <p:nvPr/>
        </p:nvSpPr>
        <p:spPr>
          <a:xfrm>
            <a:off x="6706372" y="6412807"/>
            <a:ext cx="357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dot.net/ml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44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5!   Release Nov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4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FSharp.Core</a:t>
            </a:r>
            <a:r>
              <a:rPr lang="en-US" dirty="0"/>
              <a:t> targets netstandard2.0</a:t>
            </a:r>
          </a:p>
          <a:p>
            <a:pPr>
              <a:lnSpc>
                <a:spcPct val="110000"/>
              </a:lnSpc>
            </a:pPr>
            <a:r>
              <a:rPr lang="en-US" b="1" dirty="0"/>
              <a:t>#r "nuget: …“</a:t>
            </a:r>
          </a:p>
          <a:p>
            <a:pPr>
              <a:lnSpc>
                <a:spcPct val="110000"/>
              </a:lnSpc>
            </a:pPr>
            <a:r>
              <a:rPr lang="en-US" dirty="0"/>
              <a:t>.NET Interactive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String interpolation!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nameof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“open type”</a:t>
            </a:r>
          </a:p>
          <a:p>
            <a:pPr>
              <a:lnSpc>
                <a:spcPct val="110000"/>
              </a:lnSpc>
            </a:pPr>
            <a:r>
              <a:rPr lang="en-US" dirty="0"/>
              <a:t>Slicing updates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Applicatives</a:t>
            </a:r>
          </a:p>
          <a:p>
            <a:pPr>
              <a:lnSpc>
                <a:spcPct val="110000"/>
              </a:lnSpc>
            </a:pPr>
            <a:r>
              <a:rPr lang="en-US" dirty="0"/>
              <a:t>Stack traces for async</a:t>
            </a:r>
          </a:p>
          <a:p>
            <a:pPr>
              <a:lnSpc>
                <a:spcPct val="110000"/>
              </a:lnSpc>
            </a:pPr>
            <a:r>
              <a:rPr lang="en-US" dirty="0"/>
              <a:t>Multi generic instantiations</a:t>
            </a:r>
          </a:p>
          <a:p>
            <a:pPr>
              <a:lnSpc>
                <a:spcPct val="110000"/>
              </a:lnSpc>
            </a:pPr>
            <a:r>
              <a:rPr lang="en-US" dirty="0"/>
              <a:t>Default interface member consumption</a:t>
            </a:r>
          </a:p>
          <a:p>
            <a:pPr>
              <a:lnSpc>
                <a:spcPct val="110000"/>
              </a:lnSpc>
            </a:pPr>
            <a:r>
              <a:rPr lang="en-US" dirty="0"/>
              <a:t>Interop with nullable value types</a:t>
            </a:r>
          </a:p>
          <a:p>
            <a:pPr>
              <a:lnSpc>
                <a:spcPct val="110000"/>
              </a:lnSpc>
            </a:pPr>
            <a:r>
              <a:rPr lang="en-US" b="1" dirty="0"/>
              <a:t>Improved Map/Set performance</a:t>
            </a:r>
          </a:p>
          <a:p>
            <a:pPr>
              <a:lnSpc>
                <a:spcPct val="110000"/>
              </a:lnSpc>
            </a:pPr>
            <a:r>
              <a:rPr lang="en-US" dirty="0"/>
              <a:t>Improved Compiler performance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Checked XML docs</a:t>
            </a:r>
          </a:p>
        </p:txBody>
      </p:sp>
    </p:spTree>
    <p:extLst>
      <p:ext uri="{BB962C8B-B14F-4D97-AF65-F5344CB8AC3E}">
        <p14:creationId xmlns:p14="http://schemas.microsoft.com/office/powerpoint/2010/main" val="254443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F# 6!   Release Nov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7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Laundry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800" b="1" dirty="0"/>
              <a:t>task { … }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Resumable code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expr[</a:t>
            </a:r>
            <a:r>
              <a:rPr lang="en-US" sz="1800" b="1" dirty="0" err="1"/>
              <a:t>idx</a:t>
            </a:r>
            <a:r>
              <a:rPr lang="en-US" sz="1800" b="1" dirty="0"/>
              <a:t>]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Structs for partial active pattern returns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Overloaded custom operations in CEs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“as” patterns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Indentation syntax revisions</a:t>
            </a:r>
          </a:p>
          <a:p>
            <a:pPr>
              <a:lnSpc>
                <a:spcPct val="120000"/>
              </a:lnSpc>
            </a:pPr>
            <a:r>
              <a:rPr lang="en-US" sz="1800" dirty="0" err="1"/>
              <a:t>InlineIfLambda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b="1" dirty="0"/>
              <a:t>4x perf for list and array expressions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Additional implicit conversions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Immutable collection updates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More unit annotations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! and := soft deprecation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Remove legacy features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Pipeline debugging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Value shadowing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Tooling perf,  scalability (64-bit, multi-thread)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.NET Core default for VS scripting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Scripting respects </a:t>
            </a:r>
            <a:r>
              <a:rPr lang="en-US" sz="1800" b="1" dirty="0" err="1"/>
              <a:t>global.json</a:t>
            </a:r>
            <a:endParaRPr lang="en-US" sz="1800" b="1" dirty="0"/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.NET 6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General improvements in Visual Studio 2022</a:t>
            </a:r>
          </a:p>
        </p:txBody>
      </p:sp>
    </p:spTree>
    <p:extLst>
      <p:ext uri="{BB962C8B-B14F-4D97-AF65-F5344CB8AC3E}">
        <p14:creationId xmlns:p14="http://schemas.microsoft.com/office/powerpoint/2010/main" val="296465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very first F# RFC FS-1001, from 2014</a:t>
            </a:r>
          </a:p>
          <a:p>
            <a:r>
              <a:rPr lang="en-US" dirty="0"/>
              <a:t>Design has been iterated, very happy with the result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Improved readability</a:t>
            </a:r>
          </a:p>
          <a:p>
            <a:pPr lvl="1"/>
            <a:r>
              <a:rPr lang="en-US" dirty="0"/>
              <a:t>Reduced errors</a:t>
            </a:r>
          </a:p>
          <a:p>
            <a:pPr lvl="1"/>
            <a:r>
              <a:rPr lang="en-US" dirty="0"/>
              <a:t>More succinct</a:t>
            </a:r>
          </a:p>
          <a:p>
            <a:pPr lvl="1"/>
            <a:r>
              <a:rPr lang="en-US" dirty="0"/>
              <a:t>Less to learn</a:t>
            </a:r>
          </a:p>
          <a:p>
            <a:r>
              <a:rPr lang="en-US" dirty="0"/>
              <a:t>Aim</a:t>
            </a:r>
          </a:p>
          <a:p>
            <a:pPr lvl="1"/>
            <a:r>
              <a:rPr lang="en-US" dirty="0"/>
              <a:t>Align with C#</a:t>
            </a:r>
          </a:p>
          <a:p>
            <a:pPr lvl="1"/>
            <a:r>
              <a:rPr lang="en-US" dirty="0"/>
              <a:t>But keep strong typing by unifying with </a:t>
            </a:r>
            <a:r>
              <a:rPr lang="en-US" dirty="0" err="1"/>
              <a:t>printfn</a:t>
            </a:r>
            <a:endParaRPr lang="en-US" dirty="0"/>
          </a:p>
          <a:p>
            <a:pPr lvl="1"/>
            <a:r>
              <a:rPr lang="en-US" dirty="0"/>
              <a:t>Allow use with </a:t>
            </a:r>
            <a:r>
              <a:rPr lang="en-US" dirty="0" err="1"/>
              <a:t>printfn</a:t>
            </a:r>
            <a:r>
              <a:rPr lang="en-US" dirty="0"/>
              <a:t> + friends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9426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type”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RFC FS-1068</a:t>
            </a:r>
          </a:p>
          <a:p>
            <a:r>
              <a:rPr lang="en-US" dirty="0"/>
              <a:t>Increase expressivity of F# DSLs and ultra-succinct mode programming</a:t>
            </a:r>
          </a:p>
          <a:p>
            <a:pPr lvl="1"/>
            <a:r>
              <a:rPr lang="en-US" dirty="0"/>
              <a:t>Single-word “functions” can be overloaded members accepting named, optional, </a:t>
            </a:r>
            <a:r>
              <a:rPr lang="en-US" dirty="0" err="1"/>
              <a:t>ParamArray</a:t>
            </a:r>
            <a:r>
              <a:rPr lang="en-US" dirty="0"/>
              <a:t> arguments</a:t>
            </a:r>
          </a:p>
          <a:p>
            <a:r>
              <a:rPr lang="en-US" dirty="0"/>
              <a:t>Demo</a:t>
            </a:r>
          </a:p>
          <a:p>
            <a:r>
              <a:rPr lang="en-US" b="1" dirty="0"/>
              <a:t>Caveat emptor</a:t>
            </a:r>
            <a:r>
              <a:rPr lang="en-US" dirty="0"/>
              <a:t>. Don’t inflict this on yourself or your friends without real thought about ramifications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3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#r "nuget</a:t>
            </a:r>
            <a:r>
              <a:rPr lang="en-US"/>
              <a:t>: …"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rate this as the #1 feature for Python programmers</a:t>
            </a:r>
          </a:p>
          <a:p>
            <a:r>
              <a:rPr lang="en-US" dirty="0"/>
              <a:t>Combined with </a:t>
            </a:r>
            <a:r>
              <a:rPr lang="en-US" b="1" dirty="0" err="1"/>
              <a:t>global.json</a:t>
            </a:r>
            <a:r>
              <a:rPr lang="en-US" b="1" dirty="0"/>
              <a:t> </a:t>
            </a:r>
            <a:r>
              <a:rPr lang="en-US" dirty="0"/>
              <a:t>in script directory allows you to “lock down” F# scripts as trustworthy</a:t>
            </a:r>
          </a:p>
          <a:p>
            <a:endParaRPr lang="en-US" dirty="0"/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“</a:t>
            </a:r>
          </a:p>
          <a:p>
            <a:r>
              <a:rPr lang="en-US" dirty="0"/>
              <a:t>#r "nuget: </a:t>
            </a:r>
            <a:r>
              <a:rPr lang="en-US" dirty="0" err="1"/>
              <a:t>Newtonsoft.Json</a:t>
            </a:r>
            <a:r>
              <a:rPr lang="en-US" dirty="0"/>
              <a:t>, 11.0.1"</a:t>
            </a:r>
          </a:p>
          <a:p>
            <a:endParaRPr lang="en-US" dirty="0"/>
          </a:p>
          <a:p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#i </a:t>
            </a:r>
            <a:r>
              <a:rPr lang="da-DK" b="0" i="0" dirty="0">
                <a:solidFill>
                  <a:srgbClr val="A31515"/>
                </a:solidFill>
                <a:effectLst/>
                <a:latin typeface="SFMono-Regular"/>
              </a:rPr>
              <a:t>"nuget: https://my-remote-package-source/index.json"</a:t>
            </a:r>
            <a:r>
              <a:rPr lang="da-DK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br>
              <a:rPr lang="da-DK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6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7E3B-99F3-4750-AD11-1EC2690C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update on how we talk about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7983-30ED-437E-ACB6-CFA44E080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902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RFC FS-1063</a:t>
            </a:r>
          </a:p>
          <a:p>
            <a:r>
              <a:rPr lang="en-US" dirty="0"/>
              <a:t>Directly from the last F# London meetup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Applicatives are often two-phased computations</a:t>
            </a:r>
          </a:p>
          <a:p>
            <a:pPr lvl="1"/>
            <a:r>
              <a:rPr lang="en-US" dirty="0"/>
              <a:t>Separate “compose” from “run”</a:t>
            </a:r>
          </a:p>
          <a:p>
            <a:pPr lvl="1"/>
            <a:r>
              <a:rPr lang="en-US" dirty="0"/>
              <a:t>Static “composition”, then dynamic “run”</a:t>
            </a:r>
          </a:p>
          <a:p>
            <a:pPr lvl="1"/>
            <a:r>
              <a:rPr lang="en-US" dirty="0"/>
              <a:t>Example: graphs of fixed size (pre-allocate buffers, then run)</a:t>
            </a:r>
          </a:p>
          <a:p>
            <a:pPr lvl="1"/>
            <a:r>
              <a:rPr lang="en-US" dirty="0"/>
              <a:t>Example: validation  (compose validators, then run)</a:t>
            </a:r>
          </a:p>
          <a:p>
            <a:r>
              <a:rPr lang="en-US" dirty="0"/>
              <a:t>For F#, this means “</a:t>
            </a:r>
            <a:r>
              <a:rPr lang="en-US" b="1" dirty="0"/>
              <a:t>let! … and! …</a:t>
            </a:r>
            <a:r>
              <a:rPr lang="en-US" dirty="0"/>
              <a:t>” in computations</a:t>
            </a:r>
          </a:p>
          <a:p>
            <a:pPr lvl="1"/>
            <a:r>
              <a:rPr lang="en-US" dirty="0"/>
              <a:t>Maps to overloaded </a:t>
            </a:r>
            <a:r>
              <a:rPr lang="en-US" dirty="0" err="1"/>
              <a:t>BindReturn</a:t>
            </a:r>
            <a:r>
              <a:rPr lang="en-US" dirty="0"/>
              <a:t>/</a:t>
            </a:r>
            <a:r>
              <a:rPr lang="en-US" dirty="0" err="1"/>
              <a:t>MergeSources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RFC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157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expr[</a:t>
            </a:r>
            <a:r>
              <a:rPr lang="en-US" dirty="0" err="1"/>
              <a:t>idx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We lose people for no reason</a:t>
            </a:r>
          </a:p>
          <a:p>
            <a:pPr lvl="1"/>
            <a:r>
              <a:rPr lang="en-US" dirty="0"/>
              <a:t>“Making F# better by moving it towards it already was”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Caveats</a:t>
            </a:r>
          </a:p>
        </p:txBody>
      </p:sp>
    </p:spTree>
    <p:extLst>
      <p:ext uri="{BB962C8B-B14F-4D97-AF65-F5344CB8AC3E}">
        <p14:creationId xmlns:p14="http://schemas.microsoft.com/office/powerpoint/2010/main" val="3289324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{ ..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Why, what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Differences with async</a:t>
            </a:r>
          </a:p>
          <a:p>
            <a:pPr lvl="1"/>
            <a:r>
              <a:rPr lang="en-US" dirty="0"/>
              <a:t>A task is a single mutable, </a:t>
            </a:r>
            <a:r>
              <a:rPr lang="en-US" dirty="0" err="1"/>
              <a:t>awaitable</a:t>
            </a:r>
            <a:r>
              <a:rPr lang="en-US" dirty="0"/>
              <a:t> register</a:t>
            </a:r>
          </a:p>
          <a:p>
            <a:pPr lvl="1"/>
            <a:r>
              <a:rPr lang="en-US" dirty="0"/>
              <a:t>Hot start</a:t>
            </a:r>
          </a:p>
          <a:p>
            <a:pPr lvl="1"/>
            <a:r>
              <a:rPr lang="en-US" dirty="0"/>
              <a:t>No implicit cancellation checks</a:t>
            </a:r>
          </a:p>
          <a:p>
            <a:pPr lvl="1"/>
            <a:r>
              <a:rPr lang="en-US" dirty="0"/>
              <a:t>No implicit cancellation propagation</a:t>
            </a:r>
          </a:p>
          <a:p>
            <a:pPr lvl="1"/>
            <a:r>
              <a:rPr lang="en-US" dirty="0"/>
              <a:t>No tailcalls (to discuss…)</a:t>
            </a:r>
          </a:p>
          <a:p>
            <a:r>
              <a:rPr lang="en-US" dirty="0"/>
              <a:t>Use primarily for interop when heavily consuming or producing tasks</a:t>
            </a:r>
          </a:p>
          <a:p>
            <a:r>
              <a:rPr lang="en-US" dirty="0"/>
              <a:t>Debugging can be better</a:t>
            </a:r>
          </a:p>
          <a:p>
            <a:r>
              <a:rPr lang="en-US" dirty="0"/>
              <a:t>Builds on “resumable code”, has other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0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!, :=, </a:t>
            </a:r>
            <a:r>
              <a:rPr lang="en-US" dirty="0" err="1"/>
              <a:t>incr</a:t>
            </a:r>
            <a:r>
              <a:rPr lang="en-US" dirty="0"/>
              <a:t>, </a:t>
            </a:r>
            <a:r>
              <a:rPr lang="en-US" dirty="0" err="1"/>
              <a:t>decr</a:t>
            </a:r>
            <a:r>
              <a:rPr lang="en-US" dirty="0"/>
              <a:t> soft deprecation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RFC FS-1111</a:t>
            </a:r>
          </a:p>
          <a:p>
            <a:r>
              <a:rPr lang="en-US" dirty="0"/>
              <a:t>These operators are highly confusing to beginners</a:t>
            </a:r>
          </a:p>
          <a:p>
            <a:r>
              <a:rPr lang="en-US" dirty="0"/>
              <a:t>They are now rarely used </a:t>
            </a:r>
          </a:p>
          <a:p>
            <a:r>
              <a:rPr lang="en-US" dirty="0"/>
              <a:t>Soft deprecation via informational messages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2457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F# Compiler Service new multi-threaded (no reactor queue!)</a:t>
            </a:r>
          </a:p>
          <a:p>
            <a:pPr lvl="1"/>
            <a:r>
              <a:rPr lang="en-US" dirty="0"/>
              <a:t>Makes IDEs MUCH more responsive</a:t>
            </a:r>
          </a:p>
          <a:p>
            <a:r>
              <a:rPr lang="en-US" dirty="0"/>
              <a:t>Visual Studio 2022 now 64-bit</a:t>
            </a:r>
          </a:p>
          <a:p>
            <a:r>
              <a:rPr lang="en-US" dirty="0"/>
              <a:t>Other major performance improvements, see announcements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4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Debugging!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Also shadowing on values shown in debugging</a:t>
            </a:r>
          </a:p>
        </p:txBody>
      </p:sp>
    </p:spTree>
    <p:extLst>
      <p:ext uri="{BB962C8B-B14F-4D97-AF65-F5344CB8AC3E}">
        <p14:creationId xmlns:p14="http://schemas.microsoft.com/office/powerpoint/2010/main" val="365699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for [ ..] and [| … |]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Demo/link </a:t>
            </a:r>
          </a:p>
        </p:txBody>
      </p:sp>
    </p:spTree>
    <p:extLst>
      <p:ext uri="{BB962C8B-B14F-4D97-AF65-F5344CB8AC3E}">
        <p14:creationId xmlns:p14="http://schemas.microsoft.com/office/powerpoint/2010/main" val="73971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Map/Set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Victor </a:t>
            </a:r>
            <a:r>
              <a:rPr lang="en-US" dirty="0" err="1"/>
              <a:t>Baybekov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FSharp.Core</a:t>
            </a:r>
            <a:r>
              <a:rPr lang="en-US" dirty="0"/>
              <a:t> 5.0.0+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5CF7A-4120-4919-AA83-B08997C7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4" y="2990716"/>
            <a:ext cx="5639066" cy="2819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E068-75C1-42DB-A23F-CD7C023B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6" y="2837685"/>
            <a:ext cx="5296144" cy="31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35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Doc checking!</a:t>
            </a:r>
          </a:p>
          <a:p>
            <a:r>
              <a:rPr lang="en-US" dirty="0" err="1"/>
              <a:t>FSharp.Core</a:t>
            </a:r>
            <a:r>
              <a:rPr lang="en-US" dirty="0"/>
              <a:t> examples! (500)</a:t>
            </a:r>
          </a:p>
          <a:p>
            <a:r>
              <a:rPr lang="en-US" dirty="0"/>
              <a:t>docs.microsoft.com/dotnet/</a:t>
            </a:r>
            <a:r>
              <a:rPr lang="en-US" dirty="0" err="1"/>
              <a:t>fsharp</a:t>
            </a:r>
            <a:r>
              <a:rPr lang="en-US" dirty="0"/>
              <a:t>/ revamp!</a:t>
            </a:r>
          </a:p>
          <a:p>
            <a:endParaRPr lang="en-US" dirty="0"/>
          </a:p>
          <a:p>
            <a:r>
              <a:rPr lang="en-US" dirty="0"/>
              <a:t>Call to action. </a:t>
            </a:r>
            <a:r>
              <a:rPr lang="en-US" dirty="0" err="1"/>
              <a:t>Stackoverflow</a:t>
            </a:r>
            <a:r>
              <a:rPr lang="en-US" dirty="0"/>
              <a:t> is becoming a problem for us. Please update your answers!</a:t>
            </a:r>
          </a:p>
        </p:txBody>
      </p:sp>
    </p:spTree>
    <p:extLst>
      <p:ext uri="{BB962C8B-B14F-4D97-AF65-F5344CB8AC3E}">
        <p14:creationId xmlns:p14="http://schemas.microsoft.com/office/powerpoint/2010/main" val="280012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 you to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https://devblogs.microsoft.com/dotnet/whats-new-in-fsharp-6/#thanks-and-acknowledgments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8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markets:</a:t>
            </a:r>
          </a:p>
          <a:p>
            <a:pPr lvl="1"/>
            <a:r>
              <a:rPr lang="en-US" b="1" dirty="0"/>
              <a:t>Python programmers </a:t>
            </a:r>
            <a:r>
              <a:rPr lang="en-US" u="sng" dirty="0"/>
              <a:t>hitting the limits </a:t>
            </a:r>
            <a:r>
              <a:rPr lang="en-US" dirty="0"/>
              <a:t>w.r.t typing and performance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C# programmers </a:t>
            </a:r>
            <a:r>
              <a:rPr lang="en-US" dirty="0"/>
              <a:t>wanting succinct, data-oriented programming </a:t>
            </a:r>
            <a:r>
              <a:rPr lang="en-US" u="sng" dirty="0"/>
              <a:t>without leaving the .NET ecosystem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Plus Scala, Julia, Go, Rust and everything else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97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Methodology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Write down all the technical features/qualities of F#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Mark them for relevance to the target market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Choose the top three</a:t>
            </a:r>
          </a:p>
        </p:txBody>
      </p:sp>
    </p:spTree>
    <p:extLst>
      <p:ext uri="{BB962C8B-B14F-4D97-AF65-F5344CB8AC3E}">
        <p14:creationId xmlns:p14="http://schemas.microsoft.com/office/powerpoint/2010/main" val="240900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marketing exercise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0C4666-39F7-40EB-B54D-DB4AF58A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18833"/>
              </p:ext>
            </p:extLst>
          </p:nvPr>
        </p:nvGraphicFramePr>
        <p:xfrm>
          <a:off x="1404730" y="1490869"/>
          <a:ext cx="10333384" cy="5038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346">
                  <a:extLst>
                    <a:ext uri="{9D8B030D-6E8A-4147-A177-3AD203B41FA5}">
                      <a16:colId xmlns:a16="http://schemas.microsoft.com/office/drawing/2014/main" val="3419303589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2438699860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191771102"/>
                    </a:ext>
                  </a:extLst>
                </a:gridCol>
                <a:gridCol w="2583346">
                  <a:extLst>
                    <a:ext uri="{9D8B030D-6E8A-4147-A177-3AD203B41FA5}">
                      <a16:colId xmlns:a16="http://schemas.microsoft.com/office/drawing/2014/main" val="1037163756"/>
                    </a:ext>
                  </a:extLst>
                </a:gridCol>
              </a:tblGrid>
              <a:tr h="682001">
                <a:tc>
                  <a:txBody>
                    <a:bodyPr/>
                    <a:lstStyle/>
                    <a:p>
                      <a:r>
                        <a:rPr lang="en-GB" dirty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hitting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</a:t>
                      </a:r>
                      <a:r>
                        <a:rPr lang="en-GB" dirty="0" err="1"/>
                        <a:t>devs</a:t>
                      </a:r>
                      <a:r>
                        <a:rPr lang="en-GB" dirty="0"/>
                        <a:t> wanting low ceremony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17495"/>
                  </a:ext>
                </a:extLst>
              </a:tr>
              <a:tr h="1266574">
                <a:tc>
                  <a:txBody>
                    <a:bodyPr/>
                    <a:lstStyle/>
                    <a:p>
                      <a:r>
                        <a:rPr lang="en-GB" b="1" dirty="0"/>
                        <a:t>Succinctness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Type inference</a:t>
                      </a:r>
                    </a:p>
                    <a:p>
                      <a:r>
                        <a:rPr lang="en-GB" b="0" dirty="0"/>
                        <a:t>Expression-oriented</a:t>
                      </a:r>
                    </a:p>
                    <a:p>
                      <a:r>
                        <a:rPr lang="en-GB" b="0" dirty="0"/>
                        <a:t>Tuples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Active patterns</a:t>
                      </a:r>
                      <a:endParaRPr lang="en-GB" b="0" dirty="0"/>
                    </a:p>
                    <a:p>
                      <a:r>
                        <a:rPr lang="en-GB" b="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580435"/>
                  </a:ext>
                </a:extLst>
              </a:tr>
              <a:tr h="974288">
                <a:tc>
                  <a:txBody>
                    <a:bodyPr/>
                    <a:lstStyle/>
                    <a:p>
                      <a:r>
                        <a:rPr lang="en-GB" b="1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</a:t>
                      </a:r>
                    </a:p>
                    <a:p>
                      <a:r>
                        <a:rPr lang="en-GB" dirty="0"/>
                        <a:t>No-nulls</a:t>
                      </a:r>
                    </a:p>
                    <a:p>
                      <a:r>
                        <a:rPr lang="en-GB" dirty="0"/>
                        <a:t>Functional abstraction</a:t>
                      </a:r>
                    </a:p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72061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Typed code</a:t>
                      </a:r>
                    </a:p>
                    <a:p>
                      <a:r>
                        <a:rPr lang="en-GB" dirty="0"/>
                        <a:t>Generics without boxing</a:t>
                      </a:r>
                    </a:p>
                    <a:p>
                      <a:r>
                        <a:rPr lang="en-GB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Appeals</a:t>
                      </a:r>
                      <a:r>
                        <a:rPr lang="en-GB" dirty="0"/>
                        <a:t>!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✔️✔️✔️</a:t>
                      </a:r>
                      <a:endParaRPr lang="en-GB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u="sng" dirty="0"/>
                        <a:t>Table stakes </a:t>
                      </a:r>
                      <a:r>
                        <a:rPr lang="en-GB" dirty="0"/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✔️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6730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Expressiveness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05295"/>
                  </a:ext>
                </a:extLst>
              </a:tr>
              <a:tr h="3951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Interoperable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9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89241-3B14-4F8B-86EB-570D0765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  <a:t>Chosen</a:t>
            </a:r>
            <a:br>
              <a:rPr lang="en-US" sz="6000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FE34E8F-8DA0-4087-878D-CFE6DA1D6D9A}"/>
              </a:ext>
            </a:extLst>
          </p:cNvPr>
          <p:cNvGraphicFramePr/>
          <p:nvPr/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967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3003" y="280349"/>
            <a:ext cx="11176000" cy="15511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Remember the eternal sweet spot of programming!</a:t>
            </a: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Functions + Data + Types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B96158-5B74-445F-9BE0-B1073CFA8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1" y="1831543"/>
            <a:ext cx="12192000" cy="47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785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21077" y="5828811"/>
            <a:ext cx="2949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dot.net/</a:t>
            </a:r>
            <a:r>
              <a:rPr kumimoji="0" lang="en-GB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fsharp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34C684-B652-450C-8660-69BA76164D2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rgbClr val="DED7F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F# good at?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rgbClr val="DED7F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1198</Words>
  <Application>Microsoft Office PowerPoint</Application>
  <PresentationFormat>Widescreen</PresentationFormat>
  <Paragraphs>243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Calibri Light</vt:lpstr>
      <vt:lpstr>Segoe UI Light</vt:lpstr>
      <vt:lpstr>Segoe Light</vt:lpstr>
      <vt:lpstr>Tw Cen MT</vt:lpstr>
      <vt:lpstr>Consolas</vt:lpstr>
      <vt:lpstr>Arial</vt:lpstr>
      <vt:lpstr>Segoe UI</vt:lpstr>
      <vt:lpstr>SFMono-Regular</vt:lpstr>
      <vt:lpstr>Open Sans</vt:lpstr>
      <vt:lpstr>Calibri</vt:lpstr>
      <vt:lpstr>1_Office Theme</vt:lpstr>
      <vt:lpstr>3_Office Theme</vt:lpstr>
      <vt:lpstr>2_Office Theme</vt:lpstr>
      <vt:lpstr>4_Office Theme</vt:lpstr>
      <vt:lpstr>FSharp-teched-europe-2010-v2</vt:lpstr>
      <vt:lpstr>What’s new in F# 6</vt:lpstr>
      <vt:lpstr>Agenda</vt:lpstr>
      <vt:lpstr>An update on how we talk about F#</vt:lpstr>
      <vt:lpstr>A marketing exercise</vt:lpstr>
      <vt:lpstr>A marketing exercise</vt:lpstr>
      <vt:lpstr>A marketing exercise</vt:lpstr>
      <vt:lpstr>Chosen Themes</vt:lpstr>
      <vt:lpstr>Remember the eternal sweet spot of programming!  Functions + Data +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</vt:lpstr>
      <vt:lpstr>F# for the web backend</vt:lpstr>
      <vt:lpstr>F# for the web frontend (JavaScript)</vt:lpstr>
      <vt:lpstr>F# for the full stack with SAFE</vt:lpstr>
      <vt:lpstr>F# for data science &amp; ML</vt:lpstr>
      <vt:lpstr>F# 5!   Release Nov 2020</vt:lpstr>
      <vt:lpstr>Laundry list</vt:lpstr>
      <vt:lpstr>F# 6!   Release Nov 2021</vt:lpstr>
      <vt:lpstr>Laundry list</vt:lpstr>
      <vt:lpstr>String interpolation</vt:lpstr>
      <vt:lpstr>“open type”</vt:lpstr>
      <vt:lpstr>#r "nuget: …"</vt:lpstr>
      <vt:lpstr>Applicatives</vt:lpstr>
      <vt:lpstr>expr[idx]</vt:lpstr>
      <vt:lpstr>task { .. }</vt:lpstr>
      <vt:lpstr>!, :=, incr, decr soft deprecation</vt:lpstr>
      <vt:lpstr>Performance and Scalability</vt:lpstr>
      <vt:lpstr>Pipeline Debugging!</vt:lpstr>
      <vt:lpstr>Performance for [ ..] and [| … |]</vt:lpstr>
      <vt:lpstr>Improved Map/Set performance</vt:lpstr>
      <vt:lpstr>Doc improvements</vt:lpstr>
      <vt:lpstr>Huge thank you to contributors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Don Syme</cp:lastModifiedBy>
  <cp:revision>15</cp:revision>
  <dcterms:created xsi:type="dcterms:W3CDTF">2020-08-18T20:47:27Z</dcterms:created>
  <dcterms:modified xsi:type="dcterms:W3CDTF">2021-11-17T17:15:22Z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